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0"/>
  </p:notesMasterIdLst>
  <p:sldIdLst>
    <p:sldId id="256" r:id="rId5"/>
    <p:sldId id="257" r:id="rId6"/>
    <p:sldId id="258" r:id="rId7"/>
    <p:sldId id="280" r:id="rId8"/>
    <p:sldId id="327" r:id="rId9"/>
    <p:sldId id="330" r:id="rId10"/>
    <p:sldId id="328" r:id="rId11"/>
    <p:sldId id="331" r:id="rId12"/>
    <p:sldId id="332" r:id="rId13"/>
    <p:sldId id="344" r:id="rId14"/>
    <p:sldId id="345" r:id="rId15"/>
    <p:sldId id="346" r:id="rId16"/>
    <p:sldId id="347" r:id="rId17"/>
    <p:sldId id="349" r:id="rId18"/>
    <p:sldId id="350" r:id="rId19"/>
    <p:sldId id="351" r:id="rId20"/>
    <p:sldId id="352" r:id="rId21"/>
    <p:sldId id="354" r:id="rId22"/>
    <p:sldId id="355" r:id="rId23"/>
    <p:sldId id="356" r:id="rId24"/>
    <p:sldId id="333" r:id="rId25"/>
    <p:sldId id="334" r:id="rId26"/>
    <p:sldId id="324" r:id="rId27"/>
    <p:sldId id="341" r:id="rId28"/>
    <p:sldId id="335" r:id="rId29"/>
    <p:sldId id="342" r:id="rId30"/>
    <p:sldId id="343" r:id="rId31"/>
    <p:sldId id="325" r:id="rId32"/>
    <p:sldId id="338" r:id="rId33"/>
    <p:sldId id="337" r:id="rId34"/>
    <p:sldId id="326" r:id="rId35"/>
    <p:sldId id="336" r:id="rId36"/>
    <p:sldId id="339" r:id="rId37"/>
    <p:sldId id="340" r:id="rId38"/>
    <p:sldId id="313" r:id="rId39"/>
  </p:sldIdLst>
  <p:sldSz cx="9144000" cy="5143500" type="screen16x9"/>
  <p:notesSz cx="6858000" cy="9144000"/>
  <p:embeddedFontLst>
    <p:embeddedFont>
      <p:font typeface="Anton" pitchFamily="2" charset="-18"/>
      <p:regular r:id="rId41"/>
    </p:embeddedFont>
    <p:embeddedFont>
      <p:font typeface="Fira Sans Condensed" panose="020B0503050000020004" pitchFamily="34" charset="0"/>
      <p:regular r:id="rId42"/>
      <p:bold r:id="rId43"/>
      <p:italic r:id="rId44"/>
      <p:boldItalic r:id="rId45"/>
    </p:embeddedFont>
    <p:embeddedFont>
      <p:font typeface="Fira Sans Condensed Light" panose="020B0403050000020004" pitchFamily="34" charset="0"/>
      <p:regular r:id="rId46"/>
      <p:bold r:id="rId47"/>
      <p:italic r:id="rId48"/>
      <p:boldItalic r:id="rId49"/>
    </p:embeddedFont>
    <p:embeddedFont>
      <p:font typeface="Josefin Slab" pitchFamily="2" charset="0"/>
      <p:regular r:id="rId50"/>
      <p:bold r:id="rId51"/>
      <p:italic r:id="rId52"/>
      <p:boldItalic r:id="rId53"/>
    </p:embeddedFont>
    <p:embeddedFont>
      <p:font typeface="Rajdhani" panose="020B0604020202020204" charset="-18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2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15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4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70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27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7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11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05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768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58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30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995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0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626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7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484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27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76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9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25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8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02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46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662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28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86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5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6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18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17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avatpoint.com/k-means-clustering-algorithm-in-machine-learn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mitness.com/2020/05/zero-shot-text-classification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2101.0396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ciforce/biggest-open-problems-in-natural-language-processing-7eb101ccfc9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lmeta.io/en/blog/hello-world/" TargetMode="External"/><Relationship Id="rId4" Type="http://schemas.openxmlformats.org/officeDocument/2006/relationships/hyperlink" Target="https://ruder.io/4-biggest-open-problems-in-nlp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12/privacy-considerations-in-large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as-in-natural-language-processing-nlp-a-dangerous-but-fixable-problem-7d01a12cf0f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i.stanford.edu/blog/bias-nl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reezerohk.com/product/transformers-revenge-of-the-fallen-dlx-optimus-prim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79A14-0247-4B3B-A2B5-9A33A041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94" y="1296564"/>
            <a:ext cx="3773412" cy="3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107B-0E10-4987-A4E8-C96E71C7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50" y="1220363"/>
            <a:ext cx="1931403" cy="2979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CDC5E-AD97-49D4-BED3-A5F74AE6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35" y="1220364"/>
            <a:ext cx="1880877" cy="29840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AAE701-8B45-4D44-987F-E74CE6E19C02}"/>
              </a:ext>
            </a:extLst>
          </p:cNvPr>
          <p:cNvSpPr txBox="1"/>
          <p:nvPr/>
        </p:nvSpPr>
        <p:spPr>
          <a:xfrm>
            <a:off x="2837574" y="4316933"/>
            <a:ext cx="596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RNN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750C0-9706-4F6A-869C-4A78CB13AD7A}"/>
              </a:ext>
            </a:extLst>
          </p:cNvPr>
          <p:cNvSpPr txBox="1"/>
          <p:nvPr/>
        </p:nvSpPr>
        <p:spPr>
          <a:xfrm>
            <a:off x="5510080" y="4316932"/>
            <a:ext cx="127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tx2"/>
                </a:solidFill>
              </a:rPr>
              <a:t>Transformer</a:t>
            </a:r>
            <a:endParaRPr lang="hu-H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23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4F383-5CD7-47FB-A479-DAAE13BB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05" y="1497106"/>
            <a:ext cx="5228990" cy="26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E312D-11B3-4294-9F94-3EA5213E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72" y="1546412"/>
            <a:ext cx="3827656" cy="1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5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10D69-7634-4712-957D-82F3B1F6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28" y="1266342"/>
            <a:ext cx="1828504" cy="343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ED2E1-2B68-4735-8EF0-02FA0605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17" y="1266342"/>
            <a:ext cx="2385332" cy="34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199BB-DCF7-4CF7-BF8C-6D065146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88103"/>
            <a:ext cx="46101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E3EF0-9D94-49DC-89BC-3F1ED81A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97" y="1875237"/>
            <a:ext cx="434400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682F7-F0AF-4509-9005-BE34A2F5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7" y="1385047"/>
            <a:ext cx="3496066" cy="27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Learning</a:t>
            </a:r>
            <a:r>
              <a:rPr lang="hu-HU" sz="3500" dirty="0"/>
              <a:t> </a:t>
            </a:r>
            <a:r>
              <a:rPr lang="hu-HU" sz="3500" dirty="0" err="1"/>
              <a:t>rate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5B7B-7BCD-452B-83AB-92122B88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11" y="2200343"/>
            <a:ext cx="5231178" cy="3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8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Cross</a:t>
            </a:r>
            <a:r>
              <a:rPr lang="hu-HU" sz="3500" dirty="0"/>
              <a:t> </a:t>
            </a:r>
            <a:r>
              <a:rPr lang="hu-HU" sz="3500" dirty="0" err="1"/>
              <a:t>Attention</a:t>
            </a:r>
            <a:r>
              <a:rPr lang="hu-HU" sz="3500" dirty="0"/>
              <a:t> </a:t>
            </a:r>
            <a:r>
              <a:rPr lang="hu-HU" sz="3500" dirty="0" err="1"/>
              <a:t>Layer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E87BA-30CF-4848-969E-C1F57502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56" y="1425388"/>
            <a:ext cx="3752087" cy="28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1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The </a:t>
            </a:r>
            <a:r>
              <a:rPr lang="hu-HU" sz="3500" dirty="0"/>
              <a:t>C</a:t>
            </a:r>
            <a:r>
              <a:rPr lang="en-US" sz="3500" dirty="0" err="1"/>
              <a:t>ausal</a:t>
            </a:r>
            <a:r>
              <a:rPr lang="en-US" sz="3500" dirty="0"/>
              <a:t> </a:t>
            </a:r>
            <a:r>
              <a:rPr lang="hu-HU" sz="3500" dirty="0"/>
              <a:t>S</a:t>
            </a:r>
            <a:r>
              <a:rPr lang="en-US" sz="3500" dirty="0"/>
              <a:t>elf </a:t>
            </a:r>
            <a:r>
              <a:rPr lang="hu-HU" sz="3500" dirty="0"/>
              <a:t>A</a:t>
            </a:r>
            <a:r>
              <a:rPr lang="en-US" sz="3500" dirty="0" err="1"/>
              <a:t>ttention</a:t>
            </a:r>
            <a:r>
              <a:rPr lang="en-US" sz="3500" dirty="0"/>
              <a:t> </a:t>
            </a:r>
            <a:r>
              <a:rPr lang="hu-HU" sz="3500" dirty="0"/>
              <a:t>L</a:t>
            </a:r>
            <a:r>
              <a:rPr lang="en-US" sz="3500" dirty="0" err="1"/>
              <a:t>ayer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D728C0-163B-4008-8AC2-EE3EADA0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977" y="1333252"/>
            <a:ext cx="3228046" cy="33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25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RoBERTa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XLNet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MT-DNN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SpanBERT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VisualBERT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HUBERT</a:t>
            </a:r>
          </a:p>
        </p:txBody>
      </p:sp>
    </p:spTree>
    <p:extLst>
      <p:ext uri="{BB962C8B-B14F-4D97-AF65-F5344CB8AC3E}">
        <p14:creationId xmlns:p14="http://schemas.microsoft.com/office/powerpoint/2010/main" val="17318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GPT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GPT-2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GPT3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46228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KUTATÁSOK,</a:t>
            </a:r>
            <a:br>
              <a:rPr lang="hu-HU" dirty="0"/>
            </a:br>
            <a:r>
              <a:rPr lang="hu-HU" dirty="0"/>
              <a:t>TRENDEK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07790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5323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Unsupervised</a:t>
            </a:r>
            <a:r>
              <a:rPr lang="hu-HU" sz="1500" dirty="0">
                <a:solidFill>
                  <a:srgbClr val="F2F2F2"/>
                </a:solidFill>
              </a:rPr>
              <a:t> NLP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Pl. </a:t>
            </a:r>
            <a:r>
              <a:rPr lang="hu-HU" sz="1400" dirty="0" err="1">
                <a:solidFill>
                  <a:srgbClr val="F2F2F2"/>
                </a:solidFill>
              </a:rPr>
              <a:t>klaszterezés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241EEDF-2602-47F0-AE83-E8E7EF33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67" y="1528931"/>
            <a:ext cx="4935733" cy="24898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286DFFF-7C88-4AE3-874A-554B2CD6DD5D}"/>
              </a:ext>
            </a:extLst>
          </p:cNvPr>
          <p:cNvSpPr txBox="1"/>
          <p:nvPr/>
        </p:nvSpPr>
        <p:spPr>
          <a:xfrm flipH="1">
            <a:off x="3653604" y="4018793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https://www.javatpoint.com/k-means-clustering-algorithm-in-machine-learning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05693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Zero-shot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learning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3D517C-C654-48D3-8BFE-7CDBA096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44" y="1862667"/>
            <a:ext cx="6425556" cy="22012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8E59A82-02E4-4562-86FE-098A820B21CE}"/>
              </a:ext>
            </a:extLst>
          </p:cNvPr>
          <p:cNvSpPr txBox="1"/>
          <p:nvPr/>
        </p:nvSpPr>
        <p:spPr>
          <a:xfrm flipH="1">
            <a:off x="2908693" y="4303481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https://amitness.com/2020/05/zero-shot-text-classification/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451440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Új </a:t>
            </a:r>
            <a:r>
              <a:rPr lang="hu-HU" sz="1400" dirty="0" err="1">
                <a:solidFill>
                  <a:srgbClr val="F2F2F2"/>
                </a:solidFill>
              </a:rPr>
              <a:t>transformer</a:t>
            </a:r>
            <a:r>
              <a:rPr lang="hu-HU" sz="1400" dirty="0">
                <a:solidFill>
                  <a:srgbClr val="F2F2F2"/>
                </a:solidFill>
              </a:rPr>
              <a:t> típusok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Pl. </a:t>
            </a:r>
            <a:r>
              <a:rPr lang="hu-HU" sz="1300" dirty="0" err="1">
                <a:solidFill>
                  <a:srgbClr val="F2F2F2"/>
                </a:solidFill>
              </a:rPr>
              <a:t>switch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transformer</a:t>
            </a:r>
            <a:endParaRPr lang="hu-HU" sz="13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A4522E7-4C92-4D3F-8053-B098A412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53" y="1152475"/>
            <a:ext cx="4678347" cy="32316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60CD5F9-03D4-495F-A0D3-FADE652E9865}"/>
              </a:ext>
            </a:extLst>
          </p:cNvPr>
          <p:cNvSpPr txBox="1"/>
          <p:nvPr/>
        </p:nvSpPr>
        <p:spPr>
          <a:xfrm flipH="1">
            <a:off x="3782297" y="4466788"/>
            <a:ext cx="460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en-US" sz="800" dirty="0">
                <a:solidFill>
                  <a:srgbClr val="F3F3F3"/>
                </a:solidFill>
                <a:latin typeface="Rajdhani"/>
                <a:cs typeface="Rajdhan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 Transformers: Scaling to Trillion Parameter Models with Simple and Efficient Sparsity</a:t>
            </a:r>
            <a:endParaRPr lang="en-US" sz="8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253069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Question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answering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Keyword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extraction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Summarization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9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AKADÁLYOK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07430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Natural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Language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Understanding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Szarkazmus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Kontextus alapú szinonima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  - Méretes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Nagyszülő - ?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Nagy adatmennyiség</a:t>
            </a:r>
          </a:p>
        </p:txBody>
      </p:sp>
    </p:spTree>
    <p:extLst>
      <p:ext uri="{BB962C8B-B14F-4D97-AF65-F5344CB8AC3E}">
        <p14:creationId xmlns:p14="http://schemas.microsoft.com/office/powerpoint/2010/main" val="3651640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Haladóbb megoldások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Aktuális kutatások, trendek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Jelenlegi akadályok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Etika az NLP-ben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3"/>
              </a:rPr>
              <a:t>https://medium.com/sciforce/biggest-open-problems-in-natural-language-processing-7eb101ccfc9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4"/>
              </a:rPr>
              <a:t>https://ruder.io/4-biggest-open-problems-in-nlp/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5"/>
              </a:rPr>
              <a:t>https://www.almeta.io/en/blog/hello-world/</a:t>
            </a:r>
            <a:endParaRPr lang="hu-HU" sz="13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31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ETIKA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6629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Nagy adatmennyiség a tanításhoz -&gt; </a:t>
            </a:r>
            <a:r>
              <a:rPr lang="hu-HU" sz="1500" b="1" u="sng" dirty="0">
                <a:solidFill>
                  <a:srgbClr val="F2F2F2"/>
                </a:solidFill>
              </a:rPr>
              <a:t>Nagy felelősség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Hasznos forrás: </a:t>
            </a:r>
            <a:r>
              <a:rPr lang="hu-HU" sz="1400" dirty="0">
                <a:solidFill>
                  <a:srgbClr val="F2F2F2"/>
                </a:solidFill>
                <a:hlinkClick r:id="rId3"/>
              </a:rPr>
              <a:t>https://ai.googleblog.com/2020/12/privacy-considerations-in-large.html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9F7487D-93A0-445F-906E-0F255149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43" y="2186725"/>
            <a:ext cx="407891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5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Különösen nagy gond ez a publikus modellek esetén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API-n keresztül elérhető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Interneten megosztott </a:t>
            </a:r>
            <a:r>
              <a:rPr lang="hu-HU" sz="1300" dirty="0" err="1">
                <a:solidFill>
                  <a:srgbClr val="F2F2F2"/>
                </a:solidFill>
              </a:rPr>
              <a:t>model</a:t>
            </a: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Népcsoport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Nemi identitás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Vallás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089020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„</a:t>
            </a:r>
            <a:r>
              <a:rPr lang="en-US" sz="1400" dirty="0">
                <a:solidFill>
                  <a:srgbClr val="F2F2F2"/>
                </a:solidFill>
              </a:rPr>
              <a:t>She is a nurse. He is a doctor.</a:t>
            </a:r>
            <a:r>
              <a:rPr lang="hu-HU" sz="14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u="sng" dirty="0">
                <a:solidFill>
                  <a:srgbClr val="F2F2F2"/>
                </a:solidFill>
              </a:rPr>
              <a:t>„A</a:t>
            </a:r>
            <a:r>
              <a:rPr lang="en-US" sz="1400" b="1" u="sng" dirty="0" err="1">
                <a:solidFill>
                  <a:srgbClr val="F2F2F2"/>
                </a:solidFill>
              </a:rPr>
              <a:t>ccording</a:t>
            </a:r>
            <a:r>
              <a:rPr lang="en-US" sz="1400" b="1" u="sng" dirty="0">
                <a:solidFill>
                  <a:srgbClr val="F2F2F2"/>
                </a:solidFill>
              </a:rPr>
              <a:t> to machine learning models, lawful is to Christianity as terrorist is to Islamic.</a:t>
            </a:r>
            <a:r>
              <a:rPr lang="hu-HU" sz="1400" b="1" u="sng" dirty="0">
                <a:solidFill>
                  <a:srgbClr val="F2F2F2"/>
                </a:solidFill>
              </a:rPr>
              <a:t>”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https://towardsdatascience.com/bias-in-natural-language-processing-nlp-a-dangerous-but-fixable-problem-7d01a12cf0f7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4"/>
              </a:rPr>
              <a:t>http://ai.stanford.edu/blog/bias-nlp/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6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HALADÓBB</a:t>
            </a:r>
            <a:br>
              <a:rPr lang="hu-HU" dirty="0"/>
            </a:br>
            <a:r>
              <a:rPr lang="hu-HU" dirty="0"/>
              <a:t>MEGOLDÁSOK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https://www.threezerohk.com/product/transformers-revenge-of-the-fallen-dlx-optimus-prime/</a:t>
            </a:r>
          </a:p>
        </p:txBody>
      </p:sp>
    </p:spTree>
    <p:extLst>
      <p:ext uri="{BB962C8B-B14F-4D97-AF65-F5344CB8AC3E}">
        <p14:creationId xmlns:p14="http://schemas.microsoft.com/office/powerpoint/2010/main" val="107845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https://www.threezerohk.com/product/transformers-revenge-of-the-fallen-dlx-optimus-prime/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66E0585-4D43-47C2-8987-0A79D1207396}"/>
              </a:ext>
            </a:extLst>
          </p:cNvPr>
          <p:cNvCxnSpPr>
            <a:cxnSpLocks/>
          </p:cNvCxnSpPr>
          <p:nvPr/>
        </p:nvCxnSpPr>
        <p:spPr>
          <a:xfrm>
            <a:off x="3253040" y="1082525"/>
            <a:ext cx="2637920" cy="371972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B9C7BC21-8A35-4CCE-B34C-E570F178B9DE}"/>
              </a:ext>
            </a:extLst>
          </p:cNvPr>
          <p:cNvCxnSpPr>
            <a:cxnSpLocks/>
          </p:cNvCxnSpPr>
          <p:nvPr/>
        </p:nvCxnSpPr>
        <p:spPr>
          <a:xfrm flipV="1">
            <a:off x="3253040" y="1082525"/>
            <a:ext cx="2637920" cy="366709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2017-es architektúra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Alapjaiban változtatta meg az NLP területét és gondolkodásmódját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Fun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fact</a:t>
            </a:r>
            <a:r>
              <a:rPr lang="hu-HU" sz="1500" dirty="0">
                <a:solidFill>
                  <a:srgbClr val="F2F2F2"/>
                </a:solidFill>
              </a:rPr>
              <a:t>: a többi ML </a:t>
            </a:r>
            <a:r>
              <a:rPr lang="hu-HU" sz="1500" dirty="0" err="1">
                <a:solidFill>
                  <a:srgbClr val="F2F2F2"/>
                </a:solidFill>
              </a:rPr>
              <a:t>domain</a:t>
            </a:r>
            <a:r>
              <a:rPr lang="hu-HU" sz="1500" dirty="0">
                <a:solidFill>
                  <a:srgbClr val="F2F2F2"/>
                </a:solidFill>
              </a:rPr>
              <a:t>-ben is használják (pl. 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Publikáció: </a:t>
            </a:r>
            <a:r>
              <a:rPr lang="hu-HU" sz="1500" dirty="0" err="1">
                <a:solidFill>
                  <a:srgbClr val="F2F2F2"/>
                </a:solidFill>
              </a:rPr>
              <a:t>Vaswani</a:t>
            </a:r>
            <a:r>
              <a:rPr lang="hu-HU" sz="1500" dirty="0">
                <a:solidFill>
                  <a:srgbClr val="F2F2F2"/>
                </a:solidFill>
              </a:rPr>
              <a:t>, A., </a:t>
            </a:r>
            <a:r>
              <a:rPr lang="hu-HU" sz="1500" dirty="0" err="1">
                <a:solidFill>
                  <a:srgbClr val="F2F2F2"/>
                </a:solidFill>
              </a:rPr>
              <a:t>Shazeer</a:t>
            </a:r>
            <a:r>
              <a:rPr lang="hu-HU" sz="1500" dirty="0">
                <a:solidFill>
                  <a:srgbClr val="F2F2F2"/>
                </a:solidFill>
              </a:rPr>
              <a:t>, N., Parmar, N., </a:t>
            </a:r>
            <a:r>
              <a:rPr lang="hu-HU" sz="1500" dirty="0" err="1">
                <a:solidFill>
                  <a:srgbClr val="F2F2F2"/>
                </a:solidFill>
              </a:rPr>
              <a:t>Uszkoreit</a:t>
            </a:r>
            <a:r>
              <a:rPr lang="hu-HU" sz="1500" dirty="0">
                <a:solidFill>
                  <a:srgbClr val="F2F2F2"/>
                </a:solidFill>
              </a:rPr>
              <a:t>, J., Jones, L., </a:t>
            </a:r>
            <a:r>
              <a:rPr lang="hu-HU" sz="1500" dirty="0" err="1">
                <a:solidFill>
                  <a:srgbClr val="F2F2F2"/>
                </a:solidFill>
              </a:rPr>
              <a:t>Gomez</a:t>
            </a:r>
            <a:r>
              <a:rPr lang="hu-HU" sz="1500" dirty="0">
                <a:solidFill>
                  <a:srgbClr val="F2F2F2"/>
                </a:solidFill>
              </a:rPr>
              <a:t>, A. N., ... &amp; </a:t>
            </a:r>
            <a:r>
              <a:rPr lang="hu-HU" sz="1500" dirty="0" err="1">
                <a:solidFill>
                  <a:srgbClr val="F2F2F2"/>
                </a:solidFill>
              </a:rPr>
              <a:t>Polosukhin</a:t>
            </a:r>
            <a:r>
              <a:rPr lang="hu-HU" sz="1500" dirty="0">
                <a:solidFill>
                  <a:srgbClr val="F2F2F2"/>
                </a:solidFill>
              </a:rPr>
              <a:t>, I. (2017). </a:t>
            </a:r>
            <a:r>
              <a:rPr lang="hu-HU" sz="1500" dirty="0" err="1">
                <a:solidFill>
                  <a:srgbClr val="F2F2F2"/>
                </a:solidFill>
              </a:rPr>
              <a:t>Attention</a:t>
            </a:r>
            <a:r>
              <a:rPr lang="hu-HU" sz="1500" dirty="0">
                <a:solidFill>
                  <a:srgbClr val="F2F2F2"/>
                </a:solidFill>
              </a:rPr>
              <a:t> is </a:t>
            </a:r>
            <a:r>
              <a:rPr lang="hu-HU" sz="1500" dirty="0" err="1">
                <a:solidFill>
                  <a:srgbClr val="F2F2F2"/>
                </a:solidFill>
              </a:rPr>
              <a:t>all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you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need</a:t>
            </a:r>
            <a:r>
              <a:rPr lang="hu-HU" sz="1500" dirty="0">
                <a:solidFill>
                  <a:srgbClr val="F2F2F2"/>
                </a:solidFill>
              </a:rPr>
              <a:t>. </a:t>
            </a:r>
            <a:r>
              <a:rPr lang="hu-HU" sz="1500" dirty="0" err="1">
                <a:solidFill>
                  <a:srgbClr val="F2F2F2"/>
                </a:solidFill>
              </a:rPr>
              <a:t>arXiv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preprint</a:t>
            </a:r>
            <a:r>
              <a:rPr lang="hu-HU" sz="1500" dirty="0">
                <a:solidFill>
                  <a:srgbClr val="F2F2F2"/>
                </a:solidFill>
              </a:rPr>
              <a:t> arXiv:1706.03762.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u="sng" dirty="0">
                <a:solidFill>
                  <a:srgbClr val="F2F2F2"/>
                </a:solidFill>
              </a:rPr>
              <a:t>Több mint 18 ezer </a:t>
            </a:r>
            <a:r>
              <a:rPr lang="hu-HU" sz="1500" b="1" u="sng" dirty="0" err="1">
                <a:solidFill>
                  <a:srgbClr val="F2F2F2"/>
                </a:solidFill>
              </a:rPr>
              <a:t>citation</a:t>
            </a:r>
            <a:endParaRPr lang="hu-HU" sz="1500" b="1" u="sng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2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FD6D5A-AD3D-485C-9762-9F4A2590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69" y="1075947"/>
            <a:ext cx="2648462" cy="4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88C1AA2-A637-4D18-AA90-4AF9C880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143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345431-6BA0-4A2B-A94C-C212433D76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463</Words>
  <Application>Microsoft Office PowerPoint</Application>
  <PresentationFormat>On-screen Show (16:9)</PresentationFormat>
  <Paragraphs>111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 New</vt:lpstr>
      <vt:lpstr>Rajdhani</vt:lpstr>
      <vt:lpstr>Fira Sans Condensed</vt:lpstr>
      <vt:lpstr>Fira Sans Condensed Light</vt:lpstr>
      <vt:lpstr>Anton</vt:lpstr>
      <vt:lpstr>Advent Pro Light</vt:lpstr>
      <vt:lpstr>Josefin Slab</vt:lpstr>
      <vt:lpstr>Ai Tech Agency by Slidesgo</vt:lpstr>
      <vt:lpstr>AI &amp; NLP</vt:lpstr>
      <vt:lpstr>TÉMÁK</vt:lpstr>
      <vt:lpstr>TÉMÁK</vt:lpstr>
      <vt:lpstr>HALADÓBB MEGOLDÁSOK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Positional Encoding and Embedding</vt:lpstr>
      <vt:lpstr>Positional Encoding and Embedding</vt:lpstr>
      <vt:lpstr>Positional Encoding and Embedding</vt:lpstr>
      <vt:lpstr>Learning rate</vt:lpstr>
      <vt:lpstr>Cross Attention Layer</vt:lpstr>
      <vt:lpstr>The Causal Self Attention Layer</vt:lpstr>
      <vt:lpstr>TRANSFORMER</vt:lpstr>
      <vt:lpstr>TRANSFORMER</vt:lpstr>
      <vt:lpstr>KUTATÁSOK, TRENDEK</vt:lpstr>
      <vt:lpstr>KUTATÁSOK, TRENDEK</vt:lpstr>
      <vt:lpstr>KUTATÁSOK, TRENDEK</vt:lpstr>
      <vt:lpstr>KUTATÁSOK, TRENDEK</vt:lpstr>
      <vt:lpstr>KUTATÁSOK, TRENDEK</vt:lpstr>
      <vt:lpstr>AKADÁLYOK</vt:lpstr>
      <vt:lpstr>AKADÁLYOK</vt:lpstr>
      <vt:lpstr>AKADÁLYOK</vt:lpstr>
      <vt:lpstr>ETIKA</vt:lpstr>
      <vt:lpstr>ETIKA</vt:lpstr>
      <vt:lpstr>ETIKA</vt:lpstr>
      <vt:lpstr>ETIKA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212</cp:revision>
  <dcterms:modified xsi:type="dcterms:W3CDTF">2022-11-24T08:07:53Z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